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ioqfhuXYxRTHhkcT/bO59VjQXR2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2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9" Type="http://customschemas.google.com/relationships/presentationmetadata" Target="metadata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/Relationships>
</file>

<file path=ppt/media/image1.png>
</file>

<file path=ppt/media/image2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22588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86674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2058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1941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837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3109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7939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1905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15972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555fdc09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555fdc09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105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555fdc09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6555fdc09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5542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/>
          <p:nvPr/>
        </p:nvSpPr>
        <p:spPr>
          <a:xfrm>
            <a:off x="0" y="4323810"/>
            <a:ext cx="1744652" cy="778589"/>
          </a:xfrm>
          <a:custGeom>
            <a:avLst/>
            <a:gdLst/>
            <a:ahLst/>
            <a:cxnLst/>
            <a:rect l="l" t="t" r="r" b="b"/>
            <a:pathLst>
              <a:path w="372" h="166" extrusionOk="0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531812" y="4529540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/>
          <p:nvPr/>
        </p:nvSpPr>
        <p:spPr>
          <a:xfrm rot="10800000" flipH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ldNum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3275012" y="3505200"/>
            <a:ext cx="753655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2"/>
          </p:nvPr>
        </p:nvSpPr>
        <p:spPr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0"/>
          <p:cNvSpPr/>
          <p:nvPr/>
        </p:nvSpPr>
        <p:spPr>
          <a:xfrm rot="10800000" flipH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ldNum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" name="Google Shape;119;p20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0" name="Google Shape;120;p20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1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body" idx="1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2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2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22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37" name="Google Shape;137;p22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body" idx="1"/>
          </p:nvPr>
        </p:nvSpPr>
        <p:spPr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body" idx="2"/>
          </p:nvPr>
        </p:nvSpPr>
        <p:spPr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body" idx="1"/>
          </p:nvPr>
        </p:nvSpPr>
        <p:spPr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4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>
            <a:spLocks noGrp="1"/>
          </p:cNvSpPr>
          <p:nvPr>
            <p:ph type="title"/>
          </p:nvPr>
        </p:nvSpPr>
        <p:spPr>
          <a:xfrm rot="5400000">
            <a:off x="7756704" y="2165513"/>
            <a:ext cx="5283817" cy="220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body" idx="1"/>
          </p:nvPr>
        </p:nvSpPr>
        <p:spPr>
          <a:xfrm rot="5400000">
            <a:off x="3185803" y="30814"/>
            <a:ext cx="5283817" cy="6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5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/>
          <p:nvPr/>
        </p:nvSpPr>
        <p:spPr>
          <a:xfrm rot="10800000" flipH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body" idx="2"/>
          </p:nvPr>
        </p:nvSpPr>
        <p:spPr>
          <a:xfrm>
            <a:off x="7190747" y="2126222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2589212" y="2548966"/>
            <a:ext cx="4342893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3"/>
          </p:nvPr>
        </p:nvSpPr>
        <p:spPr>
          <a:xfrm>
            <a:off x="7506629" y="1969475"/>
            <a:ext cx="399900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4"/>
          </p:nvPr>
        </p:nvSpPr>
        <p:spPr>
          <a:xfrm>
            <a:off x="7166957" y="2545738"/>
            <a:ext cx="4338674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2000"/>
              <a:buFont typeface="Century Gothic"/>
              <a:buNone/>
              <a:defRPr sz="20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6323012" y="446088"/>
            <a:ext cx="5181600" cy="541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🠶"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2"/>
          </p:nvPr>
        </p:nvSpPr>
        <p:spPr>
          <a:xfrm>
            <a:off x="2589212" y="1598613"/>
            <a:ext cx="3505199" cy="4262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/>
          <p:nvPr/>
        </p:nvSpPr>
        <p:spPr>
          <a:xfrm rot="10800000" flipH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>
            <a:spLocks noGrp="1"/>
          </p:cNvSpPr>
          <p:nvPr>
            <p:ph type="pic" idx="2"/>
          </p:nvPr>
        </p:nvSpPr>
        <p:spPr>
          <a:xfrm>
            <a:off x="2589212" y="634965"/>
            <a:ext cx="8915400" cy="3854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2589213" y="5367338"/>
            <a:ext cx="8915400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/>
          <p:nvPr/>
        </p:nvSpPr>
        <p:spPr>
          <a:xfrm rot="10800000" flipH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ldNum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C4DCE3"/>
            </a:gs>
          </a:gsLst>
          <a:lin ang="54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9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7" name="Google Shape;7;p9"/>
            <p:cNvSpPr/>
            <p:nvPr/>
          </p:nvSpPr>
          <p:spPr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9"/>
            <p:cNvSpPr/>
            <p:nvPr/>
          </p:nvSpPr>
          <p:spPr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9"/>
            <p:cNvSpPr/>
            <p:nvPr/>
          </p:nvSpPr>
          <p:spPr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9"/>
            <p:cNvSpPr/>
            <p:nvPr/>
          </p:nvSpPr>
          <p:spPr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9"/>
            <p:cNvSpPr/>
            <p:nvPr/>
          </p:nvSpPr>
          <p:spPr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9"/>
            <p:cNvSpPr/>
            <p:nvPr/>
          </p:nvSpPr>
          <p:spPr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9"/>
            <p:cNvSpPr/>
            <p:nvPr/>
          </p:nvSpPr>
          <p:spPr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9"/>
            <p:cNvSpPr/>
            <p:nvPr/>
          </p:nvSpPr>
          <p:spPr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9"/>
            <p:cNvSpPr/>
            <p:nvPr/>
          </p:nvSpPr>
          <p:spPr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9"/>
            <p:cNvSpPr/>
            <p:nvPr/>
          </p:nvSpPr>
          <p:spPr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9"/>
            <p:cNvSpPr/>
            <p:nvPr/>
          </p:nvSpPr>
          <p:spPr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9"/>
            <p:cNvSpPr/>
            <p:nvPr/>
          </p:nvSpPr>
          <p:spPr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9"/>
          <p:cNvGrpSpPr/>
          <p:nvPr/>
        </p:nvGrpSpPr>
        <p:grpSpPr>
          <a:xfrm>
            <a:off x="27222" y="157"/>
            <a:ext cx="2356674" cy="6853096"/>
            <a:chOff x="6627813" y="195610"/>
            <a:chExt cx="1952625" cy="5678141"/>
          </a:xfrm>
        </p:grpSpPr>
        <p:sp>
          <p:nvSpPr>
            <p:cNvPr id="20" name="Google Shape;20;p9"/>
            <p:cNvSpPr/>
            <p:nvPr/>
          </p:nvSpPr>
          <p:spPr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9"/>
            <p:cNvSpPr/>
            <p:nvPr/>
          </p:nvSpPr>
          <p:spPr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9"/>
            <p:cNvSpPr/>
            <p:nvPr/>
          </p:nvSpPr>
          <p:spPr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9"/>
            <p:cNvSpPr/>
            <p:nvPr/>
          </p:nvSpPr>
          <p:spPr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9"/>
            <p:cNvSpPr/>
            <p:nvPr/>
          </p:nvSpPr>
          <p:spPr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9"/>
            <p:cNvSpPr/>
            <p:nvPr/>
          </p:nvSpPr>
          <p:spPr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9"/>
            <p:cNvSpPr/>
            <p:nvPr/>
          </p:nvSpPr>
          <p:spPr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9"/>
            <p:cNvSpPr/>
            <p:nvPr/>
          </p:nvSpPr>
          <p:spPr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9"/>
            <p:cNvSpPr/>
            <p:nvPr/>
          </p:nvSpPr>
          <p:spPr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9"/>
            <p:cNvSpPr/>
            <p:nvPr/>
          </p:nvSpPr>
          <p:spPr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9"/>
            <p:cNvSpPr/>
            <p:nvPr/>
          </p:nvSpPr>
          <p:spPr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9"/>
            <p:cNvSpPr/>
            <p:nvPr/>
          </p:nvSpPr>
          <p:spPr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9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rgbClr val="168DBA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🠶"/>
              <a:defRPr sz="1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302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🠶"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175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🠶"/>
              <a:defRPr sz="14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048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🠶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dt" idx="10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ftr" idx="11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531812" y="787782"/>
            <a:ext cx="77976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2.jpg"/><Relationship Id="rId6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"/>
          <p:cNvSpPr txBox="1"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60"/>
              <a:buFont typeface="Century Gothic"/>
              <a:buNone/>
            </a:pPr>
            <a:r>
              <a:rPr lang="en-US" sz="4860"/>
              <a:t>The Importance of Belonging in Computer Science</a:t>
            </a:r>
            <a:endParaRPr sz="4860"/>
          </a:p>
        </p:txBody>
      </p:sp>
      <p:sp>
        <p:nvSpPr>
          <p:cNvPr id="165" name="Google Shape;165;p1"/>
          <p:cNvSpPr txBox="1"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Vidya Gaddy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/>
              <a:t>Computer Science Department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/>
              <a:t>Colorado State University</a:t>
            </a:r>
            <a:endParaRPr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19"/>
    </mc:Choice>
    <mc:Fallback>
      <p:transition spd="slow" advTm="11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</a:pPr>
            <a:r>
              <a:rPr lang="en-US"/>
              <a:t>Current Progress: Future Expectations</a:t>
            </a:r>
            <a:endParaRPr/>
          </a:p>
        </p:txBody>
      </p:sp>
      <p:sp>
        <p:nvSpPr>
          <p:cNvPr id="218" name="Google Shape;218;p8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530"/>
              <a:buChar char="🠶"/>
            </a:pPr>
            <a:r>
              <a:rPr lang="en-US" sz="1530"/>
              <a:t>Checkpoint 2: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Have the scene mapped out in Unity</a:t>
            </a:r>
            <a:endParaRPr sz="1360"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Complete Introduction draft for final paper</a:t>
            </a:r>
            <a:endParaRPr/>
          </a:p>
          <a:p>
            <a:pPr marL="342900" lvl="0" indent="-3429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530"/>
              <a:buChar char="🠶"/>
            </a:pPr>
            <a:r>
              <a:rPr lang="en-US" sz="1530"/>
              <a:t>Checkpoint 3: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Have a functional scene that collects necessary data and stores it effectively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Be using Oculus Rift in development process</a:t>
            </a:r>
            <a:endParaRPr/>
          </a:p>
          <a:p>
            <a:pPr marL="342900" lvl="0" indent="-3429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530"/>
              <a:buChar char="🠶"/>
            </a:pPr>
            <a:r>
              <a:rPr lang="en-US" sz="1530"/>
              <a:t>Checkpoint 4: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Have working simulation done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Complete pilot testing</a:t>
            </a:r>
            <a:endParaRPr/>
          </a:p>
          <a:p>
            <a:pPr marL="342900" lvl="0" indent="-3429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530"/>
              <a:buChar char="🠶"/>
            </a:pPr>
            <a:r>
              <a:rPr lang="en-US" sz="1530"/>
              <a:t>Checkpoint 5: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Complete experiment with all participants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Have full draft of research paper complete</a:t>
            </a:r>
            <a:endParaRPr sz="136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10"/>
    </mc:Choice>
    <mc:Fallback>
      <p:transition spd="slow" advTm="41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</a:pPr>
            <a:r>
              <a:rPr lang="en-US"/>
              <a:t>Current Progress: Research Questions</a:t>
            </a:r>
            <a:endParaRPr/>
          </a:p>
        </p:txBody>
      </p:sp>
      <p:sp>
        <p:nvSpPr>
          <p:cNvPr id="171" name="Google Shape;171;p2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🠶"/>
            </a:pPr>
            <a:r>
              <a:rPr lang="en-US" b="1"/>
              <a:t>Does a familial background or personal connection with computer science and the technology community (a sense of belonging) influence a students decision to take computer science courses?</a:t>
            </a:r>
            <a:endParaRPr/>
          </a:p>
          <a:p>
            <a:pPr marL="34290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 b="1"/>
              <a:t>Can a virtual environment temporarily influence a persons sense of belonging in computer science enough to alter their decision to take a computer science course?</a:t>
            </a:r>
            <a:endParaRPr b="1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0"/>
    </mc:Choice>
    <mc:Fallback>
      <p:transition spd="slow" advTm="3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</a:pPr>
            <a:r>
              <a:rPr lang="en-US"/>
              <a:t>Current Progress: Hypothesis</a:t>
            </a:r>
            <a:endParaRPr/>
          </a:p>
        </p:txBody>
      </p:sp>
      <p:sp>
        <p:nvSpPr>
          <p:cNvPr id="177" name="Google Shape;177;p3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🠶"/>
            </a:pPr>
            <a:r>
              <a:rPr lang="en-US" b="1"/>
              <a:t>Computer science graduate students who have been exposed to a virtual environment and audio cues that prime them to believe they have no familial or personal connection to computer science will choose not to take a computer science course presented in the virtual environment.</a:t>
            </a:r>
            <a:endParaRPr b="1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95"/>
    </mc:Choice>
    <mc:Fallback>
      <p:transition spd="slow" advTm="14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</a:pPr>
            <a:r>
              <a:rPr lang="en-US"/>
              <a:t>Current Progress: Relevant Literature</a:t>
            </a:r>
            <a:endParaRPr/>
          </a:p>
        </p:txBody>
      </p:sp>
      <p:sp>
        <p:nvSpPr>
          <p:cNvPr id="183" name="Google Shape;183;p4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65"/>
              <a:buChar char="🠶"/>
            </a:pPr>
            <a:r>
              <a:rPr lang="en-US" sz="1665"/>
              <a:t>Current perspectives on significance of belonging when choosing a major</a:t>
            </a:r>
            <a:endParaRPr/>
          </a:p>
          <a:p>
            <a:pPr marL="742950" lvl="1" indent="-191769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80"/>
              <a:buNone/>
            </a:pPr>
            <a:endParaRPr sz="1480"/>
          </a:p>
          <a:p>
            <a:pPr marL="742950" lvl="1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80"/>
              <a:buChar char="🠶"/>
            </a:pPr>
            <a:r>
              <a:rPr lang="en-US" sz="1480"/>
              <a:t>Alignment of Goals and Perceptions of Computing Predicts Students' Sense of Belonging in Computing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95"/>
              <a:buChar char="🠶"/>
            </a:pPr>
            <a:r>
              <a:rPr lang="en-US" sz="1295"/>
              <a:t>Lewis, Colleen and Bruno, Paul and Raygoza, Jonathan and Wang, Julia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95"/>
              <a:buChar char="🠶"/>
            </a:pPr>
            <a:r>
              <a:rPr lang="en-US" sz="1295"/>
              <a:t>Proceedings of the 2019 ACM Conference on International Computing Education Research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80"/>
              <a:buChar char="🠶"/>
            </a:pPr>
            <a:r>
              <a:rPr lang="en-US" sz="1480"/>
              <a:t>"I Don't Code All Day": Fitting in Computer Science When the Stereotypes Don't Fit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95"/>
              <a:buChar char="🠶"/>
            </a:pPr>
            <a:r>
              <a:rPr lang="en-US" sz="1295">
                <a:solidFill>
                  <a:schemeClr val="dk1"/>
                </a:solidFill>
              </a:rPr>
              <a:t>Lewis, Colleen M. and Anderson, Ruth E. and Yasuhara, Ken</a:t>
            </a:r>
            <a:endParaRPr sz="1295">
              <a:solidFill>
                <a:schemeClr val="dk1"/>
              </a:solidFill>
            </a:endParaRPr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95"/>
              <a:buChar char="🠶"/>
            </a:pPr>
            <a:r>
              <a:rPr lang="en-US" sz="1295"/>
              <a:t>Proceedings of the 2016 ACM Conference on International Computing Educ</a:t>
            </a:r>
            <a:r>
              <a:rPr lang="en-US" sz="1295">
                <a:solidFill>
                  <a:schemeClr val="dk1"/>
                </a:solidFill>
              </a:rPr>
              <a:t>a</a:t>
            </a:r>
            <a:r>
              <a:rPr lang="en-US" sz="1295"/>
              <a:t>tion Research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80"/>
              <a:buChar char="🠶"/>
            </a:pPr>
            <a:r>
              <a:rPr lang="en-US" sz="1480"/>
              <a:t>A Question of Belonging: Race, Social Fit, and Achievement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95"/>
              <a:buChar char="🠶"/>
            </a:pPr>
            <a:r>
              <a:rPr lang="en-US" sz="1295"/>
              <a:t>Walton, G. M., &amp; Cohen, G. L. </a:t>
            </a:r>
            <a:endParaRPr sz="1295"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95"/>
              <a:buChar char="🠶"/>
            </a:pPr>
            <a:r>
              <a:rPr lang="en-US" sz="1295" i="1"/>
              <a:t>Journal of Personality and Social Psychology (2007)</a:t>
            </a:r>
            <a:endParaRPr sz="1295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71"/>
    </mc:Choice>
    <mc:Fallback>
      <p:transition spd="slow" advTm="13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</a:pPr>
            <a:r>
              <a:rPr lang="en-US"/>
              <a:t>Current Progress: Relevant Literature</a:t>
            </a:r>
            <a:endParaRPr/>
          </a:p>
        </p:txBody>
      </p:sp>
      <p:sp>
        <p:nvSpPr>
          <p:cNvPr id="189" name="Google Shape;189;p5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30"/>
              <a:buChar char="🠶"/>
            </a:pPr>
            <a:r>
              <a:rPr lang="en-US" sz="1530"/>
              <a:t>Current Perspectives on inciting a sense of belonging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Positionality and Belonging: Analyzing an Informally Situated and Culturally Responsive Computer Science Program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90"/>
              <a:buChar char="🠶"/>
            </a:pPr>
            <a:r>
              <a:rPr lang="en-US" sz="1190"/>
              <a:t>Diane Codding, Chrystalla Mouza, Rosalie Rolón-Dow, and Lori Pollock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90"/>
              <a:buChar char="🠶"/>
            </a:pPr>
            <a:r>
              <a:rPr lang="en-US" sz="1190"/>
              <a:t>Proceedings of FabLearn 2019 (FL2019)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Applying Self-Determination Theory towards Motivating Young Women in Computer Science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90"/>
              <a:buChar char="🠶"/>
            </a:pPr>
            <a:r>
              <a:rPr lang="en-US" sz="1190"/>
              <a:t>Allison Mishkin</a:t>
            </a:r>
            <a:endParaRPr sz="1190"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90"/>
              <a:buChar char="🠶"/>
            </a:pPr>
            <a:r>
              <a:rPr lang="en-US" sz="1190"/>
              <a:t>Proceedings of the 50th ACM Technical Symposium on Computer Science Education (SIGCSE '19)</a:t>
            </a:r>
            <a:endParaRPr/>
          </a:p>
          <a:p>
            <a:pPr marL="742950" lvl="1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360"/>
              <a:buChar char="🠶"/>
            </a:pPr>
            <a:r>
              <a:rPr lang="en-US" sz="1360"/>
              <a:t>Formal Research Experiences for First Year Students: A Key to Greater Diversity in Computing?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90"/>
              <a:buChar char="🠶"/>
            </a:pPr>
            <a:r>
              <a:rPr lang="en-US" sz="1190"/>
              <a:t>Jane G. Stout, N. Burçin Tamer, and Christine J. Alvarado</a:t>
            </a:r>
            <a:endParaRPr/>
          </a:p>
          <a:p>
            <a:pPr marL="114300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90"/>
              <a:buChar char="🠶"/>
            </a:pPr>
            <a:r>
              <a:rPr lang="en-US" sz="1190"/>
              <a:t>Proceedings of the 49th ACM Technical Symposium on Computer Science Education (SIGCSE '18)</a:t>
            </a:r>
            <a:endParaRPr sz="119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2"/>
    </mc:Choice>
    <mc:Fallback>
      <p:transition spd="slow" advTm="3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</a:pPr>
            <a:r>
              <a:rPr lang="en-US"/>
              <a:t>Current Progress: Relevant Literature</a:t>
            </a:r>
            <a:endParaRPr/>
          </a:p>
        </p:txBody>
      </p:sp>
      <p:sp>
        <p:nvSpPr>
          <p:cNvPr id="195" name="Google Shape;195;p6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395"/>
              <a:buChar char="🠶"/>
            </a:pPr>
            <a:r>
              <a:rPr lang="en-US" sz="1395"/>
              <a:t>Current perspectives on virtual reality being used for affective manipulation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40"/>
              <a:buChar char="🠶"/>
            </a:pPr>
            <a:r>
              <a:rPr lang="en-US" sz="1240"/>
              <a:t>Immersive Interfaces for Engagement and Learning: Cognitive Implications</a:t>
            </a:r>
            <a:endParaRPr/>
          </a:p>
          <a:p>
            <a:pPr marL="1143000" lvl="2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85"/>
              <a:buChar char="🠶"/>
            </a:pPr>
            <a:r>
              <a:rPr lang="en-US" sz="1085"/>
              <a:t>Jérôme Dinet and Munéo Kitajima</a:t>
            </a:r>
            <a:endParaRPr sz="1085"/>
          </a:p>
          <a:p>
            <a:pPr marL="1143000" lvl="2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85"/>
              <a:buChar char="🠶"/>
            </a:pPr>
            <a:r>
              <a:rPr lang="en-US" sz="1085"/>
              <a:t>Proceedings of the Virtual Reality International Conference - Laval Virtual (VRIC '18)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40"/>
              <a:buChar char="🠶"/>
            </a:pPr>
            <a:r>
              <a:rPr lang="en-US" sz="1240"/>
              <a:t>Building long-term empathy: A large-scale comparison of traditional and virtual reality perspective-taking</a:t>
            </a:r>
            <a:endParaRPr/>
          </a:p>
          <a:p>
            <a:pPr marL="1143000" lvl="2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85"/>
              <a:buChar char="🠶"/>
            </a:pPr>
            <a:r>
              <a:rPr lang="en-US" sz="1085"/>
              <a:t>Fernanda Herrera,Jeremy Bailenson,Erika Weisz,Elise Ogle,Jamil Zaki</a:t>
            </a:r>
            <a:endParaRPr sz="1085"/>
          </a:p>
          <a:p>
            <a:pPr marL="1143000" lvl="2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85"/>
              <a:buChar char="🠶"/>
            </a:pPr>
            <a:r>
              <a:rPr lang="en-US" sz="1085"/>
              <a:t>PLoS ONE 13(10) (2018)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40"/>
              <a:buChar char="🠶"/>
            </a:pPr>
            <a:r>
              <a:rPr lang="en-US" sz="1240"/>
              <a:t> Being them: presence of using non-human avatars in immersive virtual environment</a:t>
            </a:r>
            <a:endParaRPr/>
          </a:p>
          <a:p>
            <a:pPr marL="1143000" lvl="2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85"/>
              <a:buChar char="🠶"/>
            </a:pPr>
            <a:r>
              <a:rPr lang="en-US" sz="1085"/>
              <a:t>Dong-Yong Lee, Yong-Hun Cho, and In-Kwon Lee</a:t>
            </a:r>
            <a:endParaRPr/>
          </a:p>
          <a:p>
            <a:pPr marL="1143000" lvl="2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85"/>
              <a:buChar char="🠶"/>
            </a:pPr>
            <a:r>
              <a:rPr lang="en-US" sz="1085"/>
              <a:t>Proceedings of the 24th ACM Symposium on Virtual Reality Software and Technology (VRST '18)</a:t>
            </a:r>
            <a:endParaRPr/>
          </a:p>
          <a:p>
            <a:pPr marL="742950" lvl="1" indent="-28575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240"/>
              <a:buChar char="🠶"/>
            </a:pPr>
            <a:r>
              <a:rPr lang="en-US" sz="1240"/>
              <a:t>The Impact of Avatar Personalization and Immersion on Virtual Body Ownership, Presence, and Emotional Response</a:t>
            </a:r>
            <a:endParaRPr/>
          </a:p>
          <a:p>
            <a:pPr marL="1143000" lvl="2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85"/>
              <a:buChar char="🠶"/>
            </a:pPr>
            <a:r>
              <a:rPr lang="en-US" sz="1085"/>
              <a:t>T. Waltemate, D. Gall, D. Roth, M. Botsch and M. E. Latoschik</a:t>
            </a:r>
            <a:endParaRPr sz="1085"/>
          </a:p>
          <a:p>
            <a:pPr marL="1143000" lvl="2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85"/>
              <a:buChar char="🠶"/>
            </a:pPr>
            <a:r>
              <a:rPr lang="en-US" sz="1085"/>
              <a:t>IEEE Transactions on Visualization and Computer Graphics (2018)</a:t>
            </a:r>
            <a:endParaRPr/>
          </a:p>
          <a:p>
            <a:pPr marL="1143000" lvl="2" indent="-159702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085"/>
              <a:buNone/>
            </a:pPr>
            <a:endParaRPr sz="1085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15"/>
    </mc:Choice>
    <mc:Fallback>
      <p:transition spd="slow" advTm="6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</a:pPr>
            <a:r>
              <a:rPr lang="en-US"/>
              <a:t>Current Progress: Tools</a:t>
            </a:r>
            <a:endParaRPr/>
          </a:p>
        </p:txBody>
      </p:sp>
      <p:sp>
        <p:nvSpPr>
          <p:cNvPr id="201" name="Google Shape;201;p7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🠶"/>
            </a:pPr>
            <a:r>
              <a:rPr lang="en-US"/>
              <a:t>Unity Engine</a:t>
            </a:r>
            <a:endParaRPr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/>
              <a:t>Develop virtual environment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/>
              <a:t>Oculus Rift</a:t>
            </a:r>
            <a:endParaRPr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/>
              <a:t>Visualize virtual environment</a:t>
            </a:r>
            <a:endParaRPr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🠶"/>
            </a:pPr>
            <a:r>
              <a:rPr lang="en-US"/>
              <a:t>Google Forms</a:t>
            </a:r>
            <a:endParaRPr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600"/>
              <a:buChar char="🠶"/>
            </a:pPr>
            <a:r>
              <a:rPr lang="en-US"/>
              <a:t>Collect initial background data from participants</a:t>
            </a:r>
            <a:endParaRPr/>
          </a:p>
          <a:p>
            <a:pPr marL="3429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51"/>
    </mc:Choice>
    <mc:Fallback>
      <p:transition spd="slow" advTm="24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g6555fdc09a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00" y="135372"/>
            <a:ext cx="12039601" cy="6587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88"/>
    </mc:Choice>
    <mc:Fallback>
      <p:transition spd="slow" advTm="27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555fdc09a_0_6"/>
          <p:cNvSpPr txBox="1">
            <a:spLocks noGrp="1"/>
          </p:cNvSpPr>
          <p:nvPr>
            <p:ph type="title"/>
          </p:nvPr>
        </p:nvSpPr>
        <p:spPr>
          <a:xfrm>
            <a:off x="2592925" y="624110"/>
            <a:ext cx="8911800" cy="128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 Draft</a:t>
            </a:r>
            <a:endParaRPr/>
          </a:p>
        </p:txBody>
      </p:sp>
      <p:sp>
        <p:nvSpPr>
          <p:cNvPr id="212" name="Google Shape;212;g6555fdc09a_0_6"/>
          <p:cNvSpPr txBox="1">
            <a:spLocks noGrp="1"/>
          </p:cNvSpPr>
          <p:nvPr>
            <p:ph type="body" idx="1"/>
          </p:nvPr>
        </p:nvSpPr>
        <p:spPr>
          <a:xfrm>
            <a:off x="2589212" y="2133600"/>
            <a:ext cx="8915400" cy="377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Find on GitHub</a:t>
            </a:r>
            <a:endParaRPr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02"/>
    </mc:Choice>
    <mc:Fallback>
      <p:transition spd="slow" advTm="25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rgbClr val="000000"/>
      </a:dk1>
      <a:lt1>
        <a:srgbClr val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425</Words>
  <Application>Microsoft Macintosh PowerPoint</Application>
  <PresentationFormat>Widescreen</PresentationFormat>
  <Paragraphs>68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Gothic</vt:lpstr>
      <vt:lpstr>Arial</vt:lpstr>
      <vt:lpstr>Noto Sans Symbols</vt:lpstr>
      <vt:lpstr>Wisp</vt:lpstr>
      <vt:lpstr>The Importance of Belonging in Computer Science</vt:lpstr>
      <vt:lpstr>Current Progress: Research Questions</vt:lpstr>
      <vt:lpstr>Current Progress: Hypothesis</vt:lpstr>
      <vt:lpstr>Current Progress: Relevant Literature</vt:lpstr>
      <vt:lpstr>Current Progress: Relevant Literature</vt:lpstr>
      <vt:lpstr>Current Progress: Relevant Literature</vt:lpstr>
      <vt:lpstr>Current Progress: Tools</vt:lpstr>
      <vt:lpstr>PowerPoint Presentation</vt:lpstr>
      <vt:lpstr>Introduction Draft</vt:lpstr>
      <vt:lpstr>Current Progress: Future Expectations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Importance of Belonging in Computer Science</dc:title>
  <dc:creator>Adam Williams</dc:creator>
  <cp:lastModifiedBy>Gaddy,Vidya (EID)</cp:lastModifiedBy>
  <cp:revision>1</cp:revision>
  <dcterms:created xsi:type="dcterms:W3CDTF">2019-10-07T19:47:34Z</dcterms:created>
  <dcterms:modified xsi:type="dcterms:W3CDTF">2019-10-28T03:13:18Z</dcterms:modified>
</cp:coreProperties>
</file>